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3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56484-923A-420D-80C1-055F91A9CC5A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92E9-F3D5-4B5C-AACE-35750C642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72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56484-923A-420D-80C1-055F91A9CC5A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92E9-F3D5-4B5C-AACE-35750C642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191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56484-923A-420D-80C1-055F91A9CC5A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92E9-F3D5-4B5C-AACE-35750C642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029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56484-923A-420D-80C1-055F91A9CC5A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92E9-F3D5-4B5C-AACE-35750C642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611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56484-923A-420D-80C1-055F91A9CC5A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92E9-F3D5-4B5C-AACE-35750C642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446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56484-923A-420D-80C1-055F91A9CC5A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92E9-F3D5-4B5C-AACE-35750C642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763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56484-923A-420D-80C1-055F91A9CC5A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92E9-F3D5-4B5C-AACE-35750C642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886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56484-923A-420D-80C1-055F91A9CC5A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92E9-F3D5-4B5C-AACE-35750C642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71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56484-923A-420D-80C1-055F91A9CC5A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92E9-F3D5-4B5C-AACE-35750C642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86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56484-923A-420D-80C1-055F91A9CC5A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92E9-F3D5-4B5C-AACE-35750C642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573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56484-923A-420D-80C1-055F91A9CC5A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92E9-F3D5-4B5C-AACE-35750C642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917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56484-923A-420D-80C1-055F91A9CC5A}" type="datetimeFigureOut">
              <a:rPr lang="en-US" smtClean="0"/>
              <a:t>8/15/2013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692E9-F3D5-4B5C-AACE-35750C642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340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5562600" cy="784225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Berlin Sans FB" pitchFamily="34" charset="0"/>
              </a:rPr>
              <a:t>Causes of the Civil War</a:t>
            </a:r>
            <a:endParaRPr lang="en-US" dirty="0">
              <a:solidFill>
                <a:schemeClr val="bg1">
                  <a:lumMod val="50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914400"/>
            <a:ext cx="9144000" cy="5410200"/>
          </a:xfrm>
        </p:spPr>
        <p:txBody>
          <a:bodyPr>
            <a:normAutofit/>
          </a:bodyPr>
          <a:lstStyle/>
          <a:p>
            <a:pPr algn="l"/>
            <a:r>
              <a:rPr lang="en-US" sz="5400" dirty="0" smtClean="0">
                <a:latin typeface="Berlin Sans FB" pitchFamily="34" charset="0"/>
              </a:rPr>
              <a:t>1.  </a:t>
            </a:r>
            <a:r>
              <a:rPr lang="en-US" sz="5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Berlin Sans FB" pitchFamily="34" charset="0"/>
              </a:rPr>
              <a:t>S</a:t>
            </a:r>
            <a:r>
              <a:rPr lang="en-US" sz="5400" dirty="0" smtClean="0">
                <a:solidFill>
                  <a:srgbClr val="92D050"/>
                </a:solidFill>
                <a:latin typeface="Berlin Sans FB" pitchFamily="34" charset="0"/>
              </a:rPr>
              <a:t>lavery</a:t>
            </a:r>
          </a:p>
          <a:p>
            <a:pPr algn="l"/>
            <a:r>
              <a:rPr lang="en-US" sz="5400" dirty="0" smtClean="0">
                <a:latin typeface="Berlin Sans FB" pitchFamily="34" charset="0"/>
              </a:rPr>
              <a:t>2. </a:t>
            </a:r>
            <a:r>
              <a:rPr lang="en-US" sz="5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Berlin Sans FB" pitchFamily="34" charset="0"/>
              </a:rPr>
              <a:t>U</a:t>
            </a:r>
            <a:r>
              <a:rPr lang="en-US" sz="5400" dirty="0" smtClean="0">
                <a:solidFill>
                  <a:srgbClr val="92D050"/>
                </a:solidFill>
                <a:latin typeface="Berlin Sans FB" pitchFamily="34" charset="0"/>
              </a:rPr>
              <a:t>ncle Tom's Cabin</a:t>
            </a:r>
          </a:p>
          <a:p>
            <a:pPr algn="l"/>
            <a:r>
              <a:rPr lang="en-US" sz="5400" dirty="0" smtClean="0">
                <a:latin typeface="Berlin Sans FB" pitchFamily="34" charset="0"/>
              </a:rPr>
              <a:t>3. </a:t>
            </a:r>
            <a:r>
              <a:rPr lang="en-US" sz="5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Berlin Sans FB" pitchFamily="34" charset="0"/>
              </a:rPr>
              <a:t>R</a:t>
            </a:r>
            <a:r>
              <a:rPr lang="en-US" sz="5400" dirty="0" smtClean="0">
                <a:solidFill>
                  <a:srgbClr val="92D050"/>
                </a:solidFill>
                <a:latin typeface="Berlin Sans FB" pitchFamily="34" charset="0"/>
              </a:rPr>
              <a:t>aid on Harper's Ferry</a:t>
            </a:r>
          </a:p>
          <a:p>
            <a:pPr algn="l"/>
            <a:r>
              <a:rPr lang="en-US" sz="5400" dirty="0" smtClean="0">
                <a:latin typeface="Berlin Sans FB" pitchFamily="34" charset="0"/>
              </a:rPr>
              <a:t>4. </a:t>
            </a:r>
            <a:r>
              <a:rPr lang="en-US" sz="5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Berlin Sans FB" pitchFamily="34" charset="0"/>
              </a:rPr>
              <a:t>E</a:t>
            </a:r>
            <a:r>
              <a:rPr lang="en-US" sz="5400" dirty="0" smtClean="0">
                <a:solidFill>
                  <a:srgbClr val="92D050"/>
                </a:solidFill>
                <a:latin typeface="Berlin Sans FB" pitchFamily="34" charset="0"/>
              </a:rPr>
              <a:t>lection of Abraham Lincoln</a:t>
            </a:r>
          </a:p>
          <a:p>
            <a:pPr algn="l"/>
            <a:r>
              <a:rPr lang="en-US" sz="5400" dirty="0" smtClean="0">
                <a:latin typeface="Berlin Sans FB" pitchFamily="34" charset="0"/>
              </a:rPr>
              <a:t>5. </a:t>
            </a:r>
            <a:r>
              <a:rPr lang="en-US" sz="5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Berlin Sans FB" pitchFamily="34" charset="0"/>
              </a:rPr>
              <a:t>S</a:t>
            </a:r>
            <a:r>
              <a:rPr lang="en-US" sz="5400" dirty="0" smtClean="0">
                <a:solidFill>
                  <a:srgbClr val="92D050"/>
                </a:solidFill>
                <a:latin typeface="Berlin Sans FB" pitchFamily="34" charset="0"/>
              </a:rPr>
              <a:t>tates' Rights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66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Confederate States of America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1" t="24647" r="44022" b="26696"/>
          <a:stretch/>
        </p:blipFill>
        <p:spPr bwMode="auto">
          <a:xfrm>
            <a:off x="228600" y="1265349"/>
            <a:ext cx="5105400" cy="5431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6" t="13751" b="10952"/>
          <a:stretch/>
        </p:blipFill>
        <p:spPr bwMode="auto">
          <a:xfrm>
            <a:off x="5334000" y="1828800"/>
            <a:ext cx="4054221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120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Union States during the Civil War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" y="1295400"/>
            <a:ext cx="3505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California</a:t>
            </a:r>
          </a:p>
          <a:p>
            <a:r>
              <a:rPr lang="en-US" sz="2400" dirty="0"/>
              <a:t>Connecticut</a:t>
            </a:r>
          </a:p>
          <a:p>
            <a:r>
              <a:rPr lang="en-US" sz="2400" dirty="0"/>
              <a:t>Illinois</a:t>
            </a:r>
          </a:p>
          <a:p>
            <a:r>
              <a:rPr lang="en-US" sz="2400" dirty="0"/>
              <a:t>Indiana</a:t>
            </a:r>
          </a:p>
          <a:p>
            <a:r>
              <a:rPr lang="en-US" sz="2400" dirty="0"/>
              <a:t>Iowa</a:t>
            </a:r>
          </a:p>
          <a:p>
            <a:r>
              <a:rPr lang="en-US" sz="2400" dirty="0"/>
              <a:t>Kansas</a:t>
            </a:r>
          </a:p>
          <a:p>
            <a:r>
              <a:rPr lang="en-US" sz="2400" dirty="0"/>
              <a:t>Maine</a:t>
            </a:r>
          </a:p>
          <a:p>
            <a:r>
              <a:rPr lang="en-US" sz="2400" dirty="0"/>
              <a:t>Massachusetts</a:t>
            </a:r>
          </a:p>
          <a:p>
            <a:r>
              <a:rPr lang="en-US" sz="2400" dirty="0"/>
              <a:t>Michigan</a:t>
            </a:r>
          </a:p>
          <a:p>
            <a:r>
              <a:rPr lang="en-US" sz="2400" dirty="0"/>
              <a:t>Minnesota</a:t>
            </a:r>
          </a:p>
          <a:p>
            <a:r>
              <a:rPr lang="en-US" sz="2400" dirty="0" smtClean="0"/>
              <a:t>Nevada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2286000" y="1295400"/>
            <a:ext cx="2590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New Hampshire</a:t>
            </a:r>
          </a:p>
          <a:p>
            <a:r>
              <a:rPr lang="en-US" sz="2400" dirty="0"/>
              <a:t>New Jersey</a:t>
            </a:r>
          </a:p>
          <a:p>
            <a:r>
              <a:rPr lang="en-US" sz="2400" dirty="0"/>
              <a:t>New York</a:t>
            </a:r>
          </a:p>
          <a:p>
            <a:r>
              <a:rPr lang="en-US" sz="2400" dirty="0"/>
              <a:t>Ohio</a:t>
            </a:r>
          </a:p>
          <a:p>
            <a:r>
              <a:rPr lang="en-US" sz="2400" dirty="0"/>
              <a:t>Oregon</a:t>
            </a:r>
          </a:p>
          <a:p>
            <a:r>
              <a:rPr lang="en-US" sz="2400" dirty="0"/>
              <a:t>Pennsylvania</a:t>
            </a:r>
          </a:p>
          <a:p>
            <a:r>
              <a:rPr lang="en-US" sz="2400" dirty="0"/>
              <a:t>Rhode Island</a:t>
            </a:r>
          </a:p>
          <a:p>
            <a:r>
              <a:rPr lang="en-US" sz="2400" dirty="0"/>
              <a:t>Vermont</a:t>
            </a:r>
          </a:p>
          <a:p>
            <a:r>
              <a:rPr lang="en-US" sz="2400" dirty="0"/>
              <a:t>Wisconsin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848892"/>
            <a:ext cx="462997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371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upload.wikimedia.org/wikipedia/commons/thumb/c/c5/US_map_1864_Civil_War_divisions.svg/1000px-US_map_1864_Civil_War_division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6629400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" t="14977" r="3485"/>
          <a:stretch>
            <a:fillRect/>
          </a:stretch>
        </p:blipFill>
        <p:spPr bwMode="auto">
          <a:xfrm>
            <a:off x="0" y="152400"/>
            <a:ext cx="91440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228600" y="3048000"/>
            <a:ext cx="4038600" cy="3429000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342900" indent="-34290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2060"/>
                </a:solidFill>
                <a:latin typeface="Impact" pitchFamily="34" charset="0"/>
                <a:cs typeface="+mn-cs"/>
              </a:rPr>
              <a:t>The Union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rgbClr val="002060"/>
                </a:solidFill>
                <a:latin typeface="Impact" pitchFamily="34" charset="0"/>
                <a:cs typeface="+mn-cs"/>
              </a:rPr>
              <a:t>Many more factories, people, &amp; railroads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rgbClr val="002060"/>
                </a:solidFill>
                <a:latin typeface="Impact" pitchFamily="34" charset="0"/>
                <a:cs typeface="+mn-cs"/>
              </a:rPr>
              <a:t>Huge advantage in weapons &amp; military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rgbClr val="002060"/>
                </a:solidFill>
                <a:latin typeface="Impact" pitchFamily="34" charset="0"/>
                <a:cs typeface="+mn-cs"/>
              </a:rPr>
              <a:t>Stronger political structure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876800" y="3048000"/>
            <a:ext cx="4038600" cy="3429000"/>
          </a:xfrm>
          <a:prstGeom prst="rect">
            <a:avLst/>
          </a:prstGeom>
          <a:blipFill dpi="0" rotWithShape="1">
            <a:blip r:embed="rId5" cstate="print"/>
            <a:srcRect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342900" indent="-34290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  <a:cs typeface="+mn-cs"/>
              </a:rPr>
              <a:t>The Confederacy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  <a:cs typeface="+mn-cs"/>
              </a:rPr>
              <a:t>Brilliant military commanders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  <a:cs typeface="+mn-cs"/>
              </a:rPr>
              <a:t>Battles fought mostly on their land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  <a:cs typeface="+mn-cs"/>
              </a:rPr>
              <a:t>Great desire for victory</a:t>
            </a:r>
          </a:p>
        </p:txBody>
      </p:sp>
    </p:spTree>
    <p:extLst>
      <p:ext uri="{BB962C8B-B14F-4D97-AF65-F5344CB8AC3E}">
        <p14:creationId xmlns:p14="http://schemas.microsoft.com/office/powerpoint/2010/main" val="134879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839200" cy="76200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/>
              <a:t>Directions: Create 4 rows in your notebook. Title them like mine! </a:t>
            </a: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872069"/>
              </p:ext>
            </p:extLst>
          </p:nvPr>
        </p:nvGraphicFramePr>
        <p:xfrm>
          <a:off x="304800" y="1143000"/>
          <a:ext cx="8534400" cy="5562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34400"/>
              </a:tblGrid>
              <a:tr h="1390650">
                <a:tc>
                  <a:txBody>
                    <a:bodyPr/>
                    <a:lstStyle/>
                    <a:p>
                      <a:pPr algn="l"/>
                      <a:endParaRPr lang="en-US" sz="2000" b="1" u="sng" dirty="0" smtClean="0"/>
                    </a:p>
                    <a:p>
                      <a:pPr algn="l"/>
                      <a:r>
                        <a:rPr lang="en-US" sz="2000" b="1" u="sng" dirty="0" smtClean="0"/>
                        <a:t>Missouri Compromise</a:t>
                      </a:r>
                      <a:endParaRPr lang="en-US" sz="2000" b="1" u="sng" dirty="0"/>
                    </a:p>
                  </a:txBody>
                  <a:tcPr/>
                </a:tc>
              </a:tr>
              <a:tr h="1390650">
                <a:tc>
                  <a:txBody>
                    <a:bodyPr/>
                    <a:lstStyle/>
                    <a:p>
                      <a:pPr algn="l"/>
                      <a:endParaRPr lang="en-US" sz="2000" b="1" u="sng" dirty="0" smtClean="0"/>
                    </a:p>
                    <a:p>
                      <a:pPr algn="l"/>
                      <a:r>
                        <a:rPr lang="en-US" sz="2000" b="1" u="sng" dirty="0" smtClean="0"/>
                        <a:t>Compromise</a:t>
                      </a:r>
                      <a:r>
                        <a:rPr lang="en-US" sz="2000" b="1" u="sng" baseline="0" dirty="0" smtClean="0"/>
                        <a:t> of 1850</a:t>
                      </a:r>
                    </a:p>
                  </a:txBody>
                  <a:tcPr/>
                </a:tc>
              </a:tr>
              <a:tr h="1390650">
                <a:tc>
                  <a:txBody>
                    <a:bodyPr/>
                    <a:lstStyle/>
                    <a:p>
                      <a:pPr algn="l"/>
                      <a:endParaRPr lang="en-US" sz="2000" b="1" u="sng" dirty="0" smtClean="0"/>
                    </a:p>
                    <a:p>
                      <a:pPr algn="l"/>
                      <a:r>
                        <a:rPr lang="en-US" sz="2000" b="1" u="sng" dirty="0" smtClean="0"/>
                        <a:t>Kansas-Nebraska</a:t>
                      </a:r>
                      <a:r>
                        <a:rPr lang="en-US" sz="2000" b="1" u="sng" baseline="0" dirty="0" smtClean="0"/>
                        <a:t> Act</a:t>
                      </a:r>
                      <a:endParaRPr lang="en-US" sz="2000" b="1" u="sng" dirty="0"/>
                    </a:p>
                  </a:txBody>
                  <a:tcPr/>
                </a:tc>
              </a:tr>
              <a:tr h="1390650">
                <a:tc>
                  <a:txBody>
                    <a:bodyPr/>
                    <a:lstStyle/>
                    <a:p>
                      <a:pPr algn="l"/>
                      <a:endParaRPr lang="en-US" sz="2000" b="1" u="sng" dirty="0" smtClean="0"/>
                    </a:p>
                    <a:p>
                      <a:pPr algn="l"/>
                      <a:r>
                        <a:rPr lang="en-US" sz="2000" b="1" u="sng" dirty="0" smtClean="0"/>
                        <a:t>Dred Scott Decision</a:t>
                      </a:r>
                      <a:endParaRPr lang="en-US" sz="2000" b="1" u="sng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2819400" y="1143000"/>
            <a:ext cx="0" cy="55626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637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Missouri Compromise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1" t="6145" b="4174"/>
          <a:stretch/>
        </p:blipFill>
        <p:spPr bwMode="auto">
          <a:xfrm>
            <a:off x="23190" y="1371600"/>
            <a:ext cx="5679904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08443" y="2514600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/>
              <a:t>	   Missouri – Union – slave 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	   Maine – Union - free  </a:t>
            </a:r>
            <a:br>
              <a:rPr lang="en-US" sz="2400" dirty="0" smtClean="0"/>
            </a:br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divided Louisiana Territory </a:t>
            </a:r>
            <a:r>
              <a:rPr lang="en-US" sz="2400" dirty="0"/>
              <a:t>into two areas, one north </a:t>
            </a:r>
            <a:r>
              <a:rPr lang="en-US" sz="2400" dirty="0" smtClean="0"/>
              <a:t>(free) and </a:t>
            </a:r>
            <a:r>
              <a:rPr lang="en-US" sz="2400" dirty="0"/>
              <a:t>one </a:t>
            </a:r>
            <a:r>
              <a:rPr lang="en-US" sz="2400" dirty="0" smtClean="0"/>
              <a:t>south (slave)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5674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4419600" cy="4525963"/>
          </a:xfrm>
        </p:spPr>
        <p:txBody>
          <a:bodyPr/>
          <a:lstStyle/>
          <a:p>
            <a:r>
              <a:rPr lang="en-US" dirty="0" smtClean="0"/>
              <a:t>California – free state</a:t>
            </a:r>
          </a:p>
          <a:p>
            <a:r>
              <a:rPr lang="en-US" dirty="0" smtClean="0"/>
              <a:t>Utah - choice</a:t>
            </a:r>
          </a:p>
          <a:p>
            <a:r>
              <a:rPr lang="en-US" dirty="0" smtClean="0"/>
              <a:t>New Mexico - choice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Compromise of 1850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399" y="3048000"/>
            <a:ext cx="5732601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6990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Kansas-Nebraska Act (1854)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Cancelled the Missouri Compromise (made northerners mad!)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Said slavery could exist if voters voted for it (popular sovereignty)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Created: </a:t>
            </a:r>
          </a:p>
          <a:p>
            <a:pPr lvl="1"/>
            <a:r>
              <a:rPr lang="en-US" dirty="0" smtClean="0"/>
              <a:t>Kansas</a:t>
            </a:r>
          </a:p>
          <a:p>
            <a:pPr lvl="2"/>
            <a:r>
              <a:rPr lang="en-US" dirty="0" smtClean="0"/>
              <a:t>Bleeding Kansas- fighting occurred over the decision </a:t>
            </a:r>
          </a:p>
          <a:p>
            <a:pPr lvl="1"/>
            <a:r>
              <a:rPr lang="en-US" dirty="0" smtClean="0"/>
              <a:t>Nebraska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466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Dred Scott Decision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ent with his master to Illinois and claimed he was free because he was in a free state</a:t>
            </a:r>
          </a:p>
          <a:p>
            <a:r>
              <a:rPr lang="en-US" dirty="0" smtClean="0"/>
              <a:t>Missouri court said NO!!</a:t>
            </a:r>
          </a:p>
          <a:p>
            <a:r>
              <a:rPr lang="en-US" dirty="0" smtClean="0"/>
              <a:t>Scott sued</a:t>
            </a:r>
          </a:p>
          <a:p>
            <a:r>
              <a:rPr lang="en-US" dirty="0" smtClean="0"/>
              <a:t>Court said African Americans aren’t citizens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491105"/>
            <a:ext cx="1952625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9439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186</Words>
  <Application>Microsoft Office PowerPoint</Application>
  <PresentationFormat>On-screen Show (4:3)</PresentationFormat>
  <Paragraphs>68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Causes of the Civil War</vt:lpstr>
      <vt:lpstr>Confederate States of America</vt:lpstr>
      <vt:lpstr>Union States during the Civil War</vt:lpstr>
      <vt:lpstr>PowerPoint Presentation</vt:lpstr>
      <vt:lpstr>Directions: Create 4 rows in your notebook. Title them like mine! </vt:lpstr>
      <vt:lpstr>Missouri Compromise</vt:lpstr>
      <vt:lpstr>Compromise of 1850</vt:lpstr>
      <vt:lpstr>Kansas-Nebraska Act (1854)</vt:lpstr>
      <vt:lpstr>Dred Scott Decision</vt:lpstr>
    </vt:vector>
  </TitlesOfParts>
  <Company>Gwinnett County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Causes of the Civil War</dc:title>
  <dc:creator>Buchanan, Stephanie L</dc:creator>
  <cp:lastModifiedBy>Buchanan, Stephanie L</cp:lastModifiedBy>
  <cp:revision>6</cp:revision>
  <dcterms:created xsi:type="dcterms:W3CDTF">2013-08-08T20:48:03Z</dcterms:created>
  <dcterms:modified xsi:type="dcterms:W3CDTF">2013-08-15T12:00:39Z</dcterms:modified>
</cp:coreProperties>
</file>